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7" r:id="rId4"/>
  </p:sldMasterIdLst>
  <p:notesMasterIdLst>
    <p:notesMasterId r:id="rId17"/>
  </p:notesMasterIdLst>
  <p:handoutMasterIdLst>
    <p:handoutMasterId r:id="rId18"/>
  </p:handoutMasterIdLst>
  <p:sldIdLst>
    <p:sldId id="538" r:id="rId5"/>
    <p:sldId id="555" r:id="rId6"/>
    <p:sldId id="544" r:id="rId7"/>
    <p:sldId id="551" r:id="rId8"/>
    <p:sldId id="553" r:id="rId9"/>
    <p:sldId id="559" r:id="rId10"/>
    <p:sldId id="556" r:id="rId11"/>
    <p:sldId id="557" r:id="rId12"/>
    <p:sldId id="558" r:id="rId13"/>
    <p:sldId id="560" r:id="rId14"/>
    <p:sldId id="561" r:id="rId15"/>
    <p:sldId id="264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95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18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A900"/>
    <a:srgbClr val="00A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607" autoAdjust="0"/>
    <p:restoredTop sz="94660"/>
  </p:normalViewPr>
  <p:slideViewPr>
    <p:cSldViewPr snapToGrid="0">
      <p:cViewPr varScale="1">
        <p:scale>
          <a:sx n="62" d="100"/>
          <a:sy n="62" d="100"/>
        </p:scale>
        <p:origin x="728" y="44"/>
      </p:cViewPr>
      <p:guideLst>
        <p:guide orient="horz" pos="595"/>
        <p:guide pos="3840"/>
        <p:guide orient="horz" pos="18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9999AFE6-721E-1D92-FFC0-72E02DBB97B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A598C0A-ECF9-B897-80D5-1AE7ABA3058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369B9F-131C-2846-AB8F-CEE154B4CAEB}" type="datetimeFigureOut">
              <a:rPr lang="es-CO" smtClean="0"/>
              <a:t>20/10/2025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88F308B-0102-A0B4-9A23-E807C735E85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E7CACDD-5D14-572A-2591-609B03F1682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93070F-3F68-E043-9CC3-B53B4F22454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700459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jp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svg>
</file>

<file path=ppt/media/image36.png>
</file>

<file path=ppt/media/image37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0CB96-A603-FF42-AE46-F5F75F80A67B}" type="datetimeFigureOut">
              <a:rPr lang="es-CO" smtClean="0"/>
              <a:t>20/10/2025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06C58E-460D-4A4B-B0C2-1191B9D14FC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213026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0" name="Google Shape;14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20/10/2025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68989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20/10/2025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825226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20/10/2025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775410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CE09D5-8681-04F4-0AD1-7206C3FF5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EB62C8D-42BE-8DF8-DDA7-6DDCB2389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20/10/2025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F9D5C3-AD35-C818-D069-AB2D8EBBE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106A169-E84D-2DE1-E7CC-7058F9C00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45659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20/10/2025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510216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20/10/2025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21078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20/10/2025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287654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20/10/2025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614394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20/10/2025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638553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20/10/2025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1078825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BD986248-06F7-A441-A47A-264EBD310E11}" type="datetimeFigureOut">
              <a:rPr lang="es-CO" smtClean="0"/>
              <a:t>20/10/2025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16208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20/10/2025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215082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BD986248-06F7-A441-A47A-264EBD310E11}" type="datetimeFigureOut">
              <a:rPr lang="es-CO" smtClean="0"/>
              <a:t>20/10/2025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043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19" r:id="rId2"/>
    <p:sldLayoutId id="2147483720" r:id="rId3"/>
    <p:sldLayoutId id="2147483721" r:id="rId4"/>
    <p:sldLayoutId id="2147483722" r:id="rId5"/>
    <p:sldLayoutId id="2147483723" r:id="rId6"/>
    <p:sldLayoutId id="2147483724" r:id="rId7"/>
    <p:sldLayoutId id="2147483725" r:id="rId8"/>
    <p:sldLayoutId id="2147483726" r:id="rId9"/>
    <p:sldLayoutId id="2147483727" r:id="rId10"/>
    <p:sldLayoutId id="2147483728" r:id="rId11"/>
    <p:sldLayoutId id="2147483675" r:id="rId12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15.png"/><Relationship Id="rId7" Type="http://schemas.openxmlformats.org/officeDocument/2006/relationships/image" Target="../media/image35.sv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.jpg"/><Relationship Id="rId5" Type="http://schemas.openxmlformats.org/officeDocument/2006/relationships/image" Target="../media/image16.jp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Relationship Id="rId9" Type="http://schemas.openxmlformats.org/officeDocument/2006/relationships/image" Target="../media/image2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6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015D167A-EE62-EA02-E6F4-53710691F485}"/>
              </a:ext>
            </a:extLst>
          </p:cNvPr>
          <p:cNvSpPr txBox="1"/>
          <p:nvPr/>
        </p:nvSpPr>
        <p:spPr>
          <a:xfrm>
            <a:off x="922962" y="960380"/>
            <a:ext cx="892119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s-ES" sz="4800" b="1" dirty="0"/>
              <a:t>Implementación de un Sistema de Información para una Clínica Estética</a:t>
            </a:r>
            <a:r>
              <a:rPr lang="es-ES" sz="4800" dirty="0"/>
              <a:t>.</a:t>
            </a:r>
            <a:endParaRPr lang="en-US" sz="4800" b="1" dirty="0">
              <a:solidFill>
                <a:prstClr val="black">
                  <a:lumMod val="75000"/>
                  <a:lumOff val="25000"/>
                </a:prstClr>
              </a:solidFill>
              <a:latin typeface="Work Sans Bold Roman" pitchFamily="2" charset="77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87E508F-1910-46C7-A484-887C31378E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67838" y="4407613"/>
            <a:ext cx="9144000" cy="1651571"/>
          </a:xfrm>
        </p:spPr>
        <p:txBody>
          <a:bodyPr>
            <a:normAutofit/>
          </a:bodyPr>
          <a:lstStyle/>
          <a:p>
            <a:pPr lvl="0" algn="r">
              <a:defRPr/>
            </a:pPr>
            <a:r>
              <a:rPr lang="es-CO" sz="2800" b="1" cap="none" spc="0" dirty="0">
                <a:solidFill>
                  <a:prstClr val="black">
                    <a:lumMod val="75000"/>
                    <a:lumOff val="25000"/>
                  </a:prstClr>
                </a:solidFill>
                <a:latin typeface="Work Sans Bold Roman" pitchFamily="2" charset="77"/>
              </a:rPr>
              <a:t>Darwin Gomez</a:t>
            </a:r>
          </a:p>
          <a:p>
            <a:pPr lvl="0" algn="r">
              <a:defRPr/>
            </a:pPr>
            <a:r>
              <a:rPr kumimoji="0" lang="es-CO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Work Sans Bold Roman" pitchFamily="2" charset="77"/>
                <a:ea typeface="+mn-ea"/>
                <a:cs typeface="+mn-cs"/>
              </a:rPr>
              <a:t>Constanza quira</a:t>
            </a:r>
          </a:p>
          <a:p>
            <a:pPr lvl="0" algn="r">
              <a:defRPr/>
            </a:pPr>
            <a:r>
              <a:rPr kumimoji="0" lang="es-E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Work Sans Bold Roman" pitchFamily="2" charset="77"/>
                <a:ea typeface="+mn-ea"/>
                <a:cs typeface="+mn-cs"/>
              </a:rPr>
              <a:t>Liliana Pérez</a:t>
            </a:r>
          </a:p>
          <a:p>
            <a:pPr algn="r"/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4097260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1E8A35-FE47-F8CD-EF9A-D01D68F5EA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16AADB-1009-B124-814C-95584652A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157" y="-195501"/>
            <a:ext cx="10515600" cy="1325563"/>
          </a:xfrm>
        </p:spPr>
        <p:txBody>
          <a:bodyPr>
            <a:normAutofit/>
          </a:bodyPr>
          <a:lstStyle/>
          <a:p>
            <a:r>
              <a:rPr lang="es-CO" sz="4400" b="1" dirty="0">
                <a:latin typeface="Arial" panose="020B0604020202020204" pitchFamily="34" charset="0"/>
                <a:cs typeface="Arial" panose="020B0604020202020204" pitchFamily="34" charset="0"/>
              </a:rPr>
              <a:t>Implementación (despliegue):</a:t>
            </a:r>
            <a:endParaRPr lang="es-CO"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FEED0F57-6A1D-A300-79DE-DC5C41504A84}"/>
              </a:ext>
            </a:extLst>
          </p:cNvPr>
          <p:cNvSpPr/>
          <p:nvPr/>
        </p:nvSpPr>
        <p:spPr>
          <a:xfrm>
            <a:off x="1307450" y="1941929"/>
            <a:ext cx="3241140" cy="235447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4" name="Imagen 3" descr="Imagen que contiene dibujo&#10;&#10;El contenido generado por IA puede ser incorrecto.">
            <a:extLst>
              <a:ext uri="{FF2B5EF4-FFF2-40B4-BE49-F238E27FC236}">
                <a16:creationId xmlns:a16="http://schemas.microsoft.com/office/drawing/2014/main" id="{FB5DE0E6-9ADF-91F8-2000-65C7869DDF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179" y="2215304"/>
            <a:ext cx="2427682" cy="971073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11E0D39E-4792-1C5D-0486-FC8378733E50}"/>
              </a:ext>
            </a:extLst>
          </p:cNvPr>
          <p:cNvSpPr txBox="1"/>
          <p:nvPr/>
        </p:nvSpPr>
        <p:spPr>
          <a:xfrm>
            <a:off x="2928020" y="3131666"/>
            <a:ext cx="3946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800" dirty="0"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  <a:endParaRPr lang="es-CO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Imagen 6" descr="Logotipo&#10;&#10;El contenido generado por IA puede ser incorrecto.">
            <a:extLst>
              <a:ext uri="{FF2B5EF4-FFF2-40B4-BE49-F238E27FC236}">
                <a16:creationId xmlns:a16="http://schemas.microsoft.com/office/drawing/2014/main" id="{0DAD68B4-89E9-B5E6-CEC1-B15760B736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4368" y="3509590"/>
            <a:ext cx="1996392" cy="786816"/>
          </a:xfrm>
          <a:prstGeom prst="rect">
            <a:avLst/>
          </a:prstGeom>
        </p:spPr>
      </p:pic>
      <p:pic>
        <p:nvPicPr>
          <p:cNvPr id="8" name="Imagen 7" descr="Logotipo&#10;&#10;El contenido generado por IA puede ser incorrecto.">
            <a:extLst>
              <a:ext uri="{FF2B5EF4-FFF2-40B4-BE49-F238E27FC236}">
                <a16:creationId xmlns:a16="http://schemas.microsoft.com/office/drawing/2014/main" id="{0060497F-B958-22A1-8908-E5921AEEEF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5377" y="1829050"/>
            <a:ext cx="2669403" cy="1700156"/>
          </a:xfrm>
          <a:prstGeom prst="rect">
            <a:avLst/>
          </a:prstGeom>
        </p:spPr>
      </p:pic>
      <p:pic>
        <p:nvPicPr>
          <p:cNvPr id="10" name="Imagen 9" descr="Logotipo, nombre de la empresa&#10;&#10;El contenido generado por IA puede ser incorrecto.">
            <a:extLst>
              <a:ext uri="{FF2B5EF4-FFF2-40B4-BE49-F238E27FC236}">
                <a16:creationId xmlns:a16="http://schemas.microsoft.com/office/drawing/2014/main" id="{EEC584AB-50C1-A879-4391-B596DA15D2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70825" y="4402467"/>
            <a:ext cx="1620602" cy="1620602"/>
          </a:xfrm>
          <a:prstGeom prst="rect">
            <a:avLst/>
          </a:prstGeom>
        </p:spPr>
      </p:pic>
      <p:pic>
        <p:nvPicPr>
          <p:cNvPr id="12" name="Gráfico 11">
            <a:extLst>
              <a:ext uri="{FF2B5EF4-FFF2-40B4-BE49-F238E27FC236}">
                <a16:creationId xmlns:a16="http://schemas.microsoft.com/office/drawing/2014/main" id="{A18FBA81-2505-803C-8966-45E05918473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306124" y="4431814"/>
            <a:ext cx="3879368" cy="1122662"/>
          </a:xfrm>
          <a:prstGeom prst="rect">
            <a:avLst/>
          </a:prstGeom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274DF76F-4F23-8CDF-8DB4-DF057307AD9E}"/>
              </a:ext>
            </a:extLst>
          </p:cNvPr>
          <p:cNvSpPr txBox="1"/>
          <p:nvPr/>
        </p:nvSpPr>
        <p:spPr>
          <a:xfrm>
            <a:off x="444481" y="5792236"/>
            <a:ext cx="496707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1200" dirty="0">
                <a:latin typeface="Arial" panose="020B0604020202020204" pitchFamily="34" charset="0"/>
                <a:cs typeface="Arial" panose="020B0604020202020204" pitchFamily="34" charset="0"/>
              </a:rPr>
              <a:t>Permite a los desarrolladores cargar, almacenar, transformar, optimizar y entregar imágenes y videos para aplicaciones web y móviles.</a:t>
            </a:r>
            <a:endParaRPr lang="es-CO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01F92CF7-910E-9124-9CAB-ECD925A7EC79}"/>
              </a:ext>
            </a:extLst>
          </p:cNvPr>
          <p:cNvSpPr txBox="1"/>
          <p:nvPr/>
        </p:nvSpPr>
        <p:spPr>
          <a:xfrm>
            <a:off x="6231069" y="3215724"/>
            <a:ext cx="465348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dirty="0"/>
              <a:t>Plataforma en la nube optimizada para el despliegue y alojamiento de aplicaciones web</a:t>
            </a:r>
            <a:endParaRPr lang="es-CO" dirty="0"/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605385F8-21C6-4CB7-1991-99AD9F8D689D}"/>
              </a:ext>
            </a:extLst>
          </p:cNvPr>
          <p:cNvSpPr txBox="1"/>
          <p:nvPr/>
        </p:nvSpPr>
        <p:spPr>
          <a:xfrm>
            <a:off x="7112575" y="5667272"/>
            <a:ext cx="426646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1200" dirty="0">
                <a:latin typeface="Arial" panose="020B0604020202020204" pitchFamily="34" charset="0"/>
                <a:cs typeface="Arial" panose="020B0604020202020204" pitchFamily="34" charset="0"/>
              </a:rPr>
              <a:t>“Es una base de datos rápida en internet, ideal para guardar caché, sesiones o datos temporales en tiempo real.”</a:t>
            </a:r>
            <a:endParaRPr lang="es-CO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2" name="Imagen 21" descr="Logotipo, nombre de la empresa&#10;&#10;El contenido generado por IA puede ser incorrecto.">
            <a:extLst>
              <a:ext uri="{FF2B5EF4-FFF2-40B4-BE49-F238E27FC236}">
                <a16:creationId xmlns:a16="http://schemas.microsoft.com/office/drawing/2014/main" id="{AAABC32D-3B4D-A380-087F-2A95215F2E8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569860" y="254670"/>
            <a:ext cx="1231263" cy="1048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2339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914E59-51B5-2E61-9C7C-90E78C2FD1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23BD326-DF3E-2830-5AE8-11AAB5780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626" y="697117"/>
            <a:ext cx="4532592" cy="813190"/>
          </a:xfrm>
        </p:spPr>
        <p:txBody>
          <a:bodyPr>
            <a:normAutofit/>
          </a:bodyPr>
          <a:lstStyle/>
          <a:p>
            <a:r>
              <a:rPr lang="es-MX" sz="4400" b="1" dirty="0"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es-CO" sz="4400" b="1" dirty="0">
                <a:latin typeface="Arial" panose="020B0604020202020204" pitchFamily="34" charset="0"/>
                <a:cs typeface="Arial" panose="020B0604020202020204" pitchFamily="34" charset="0"/>
              </a:rPr>
              <a:t>ink En la Nube</a:t>
            </a:r>
            <a:endParaRPr lang="es-CO"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D7995AC0-1D7F-1890-5A63-58897924AA9A}"/>
              </a:ext>
            </a:extLst>
          </p:cNvPr>
          <p:cNvSpPr txBox="1"/>
          <p:nvPr/>
        </p:nvSpPr>
        <p:spPr>
          <a:xfrm>
            <a:off x="1140737" y="3011207"/>
            <a:ext cx="1117197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3600" u="sng" dirty="0">
                <a:latin typeface="Arial" panose="020B0604020202020204" pitchFamily="34" charset="0"/>
                <a:cs typeface="Arial" panose="020B0604020202020204" pitchFamily="34" charset="0"/>
              </a:rPr>
              <a:t>https://proyecto-clinica-estetica-app.vercel.app/</a:t>
            </a:r>
          </a:p>
        </p:txBody>
      </p:sp>
    </p:spTree>
    <p:extLst>
      <p:ext uri="{BB962C8B-B14F-4D97-AF65-F5344CB8AC3E}">
        <p14:creationId xmlns:p14="http://schemas.microsoft.com/office/powerpoint/2010/main" val="27723682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9" descr="Imagen que contiene Interfaz de usuario gráfica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342900" y="0"/>
            <a:ext cx="12763500" cy="72825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FA6B72-B2CE-5523-C43C-B595B438D6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AB023BED-CB31-AEB6-DD89-1ACE89B00480}"/>
              </a:ext>
            </a:extLst>
          </p:cNvPr>
          <p:cNvSpPr txBox="1">
            <a:spLocks/>
          </p:cNvSpPr>
          <p:nvPr/>
        </p:nvSpPr>
        <p:spPr>
          <a:xfrm>
            <a:off x="541476" y="829080"/>
            <a:ext cx="2723550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s-CO" sz="3600" b="1" dirty="0">
              <a:solidFill>
                <a:srgbClr val="38AA00"/>
              </a:solidFill>
              <a:latin typeface="WORK SANS BOLD ROMAN" pitchFamily="2" charset="77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D344F44-8813-41FB-94C4-E0FB3DED65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48457" y="-226167"/>
            <a:ext cx="9144000" cy="1872854"/>
          </a:xfrm>
        </p:spPr>
        <p:txBody>
          <a:bodyPr>
            <a:normAutofit/>
          </a:bodyPr>
          <a:lstStyle/>
          <a:p>
            <a:r>
              <a:rPr lang="es-CO" sz="4800" b="1" dirty="0">
                <a:latin typeface="+mn-lt"/>
              </a:rPr>
              <a:t>PLANTEAMIENTO DEL PROBLEMA</a:t>
            </a:r>
          </a:p>
        </p:txBody>
      </p:sp>
      <p:sp>
        <p:nvSpPr>
          <p:cNvPr id="4" name="Subtítulo 3">
            <a:extLst>
              <a:ext uri="{FF2B5EF4-FFF2-40B4-BE49-F238E27FC236}">
                <a16:creationId xmlns:a16="http://schemas.microsoft.com/office/drawing/2014/main" id="{5126965B-67D6-4E51-9B6E-C83CD3EE12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1896" y="2168500"/>
            <a:ext cx="6303264" cy="4037212"/>
          </a:xfrm>
        </p:spPr>
        <p:txBody>
          <a:bodyPr>
            <a:normAutofit/>
          </a:bodyPr>
          <a:lstStyle/>
          <a:p>
            <a:pPr algn="just"/>
            <a:r>
              <a:rPr lang="es-ES" sz="2000" cap="none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Las clínicas de medicina estética en Popayán presentan desorganización y baja eficiencia por no contar con un sistema de información integral. los procesos se hacen de forma manual, sin conexión entre herramientas, lo que limita la atención remota, el acceso a información actualizada y el uso de inteligencia artificial para valoraciones. esto afecta la calidad del servicio y la competitividad, por lo que es necesario implementar un sistema que optimice la gestión</a:t>
            </a:r>
            <a:r>
              <a:rPr lang="es-E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s-CO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050" name="Picture 2" descr="Selección De Problemas PNG ,dibujos Problema De Imágenes Prediseñadas,  Empresario, Problema PNG y PSD para Descargar Gratis | Pngtree">
            <a:extLst>
              <a:ext uri="{FF2B5EF4-FFF2-40B4-BE49-F238E27FC236}">
                <a16:creationId xmlns:a16="http://schemas.microsoft.com/office/drawing/2014/main" id="{99AFC62D-F0DD-4952-AA74-DD5E1D6186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0734" y="1646687"/>
            <a:ext cx="3849370" cy="4037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55781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1FA6B72-B2CE-5523-C43C-B595B438D6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F73730B0-A461-65DC-54D2-C2F80CED6291}"/>
              </a:ext>
            </a:extLst>
          </p:cNvPr>
          <p:cNvSpPr txBox="1">
            <a:spLocks/>
          </p:cNvSpPr>
          <p:nvPr/>
        </p:nvSpPr>
        <p:spPr>
          <a:xfrm>
            <a:off x="541476" y="829080"/>
            <a:ext cx="9157328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s-CO" sz="3600" b="1" dirty="0">
              <a:solidFill>
                <a:srgbClr val="38AA00"/>
              </a:solidFill>
              <a:latin typeface="WORK SANS BOLD ROMAN" pitchFamily="2" charset="77"/>
            </a:endParaRPr>
          </a:p>
        </p:txBody>
      </p:sp>
      <p:sp>
        <p:nvSpPr>
          <p:cNvPr id="5" name="AutoShape 2">
            <a:extLst>
              <a:ext uri="{FF2B5EF4-FFF2-40B4-BE49-F238E27FC236}">
                <a16:creationId xmlns:a16="http://schemas.microsoft.com/office/drawing/2014/main" id="{A0448623-4C17-4779-90BF-C8FAC26ABA8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84D1146-1F7D-4556-AF4A-198D0525C4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41476" y="487661"/>
            <a:ext cx="4405428" cy="2531073"/>
          </a:xfrm>
        </p:spPr>
        <p:txBody>
          <a:bodyPr>
            <a:normAutofit/>
          </a:bodyPr>
          <a:lstStyle/>
          <a:p>
            <a:r>
              <a:rPr lang="es-CO" dirty="0"/>
              <a:t>¿Que se va hacer?</a:t>
            </a:r>
          </a:p>
          <a:p>
            <a:pPr marL="0" indent="0">
              <a:buNone/>
            </a:pPr>
            <a:endParaRPr lang="es-CO" dirty="0"/>
          </a:p>
          <a:p>
            <a:r>
              <a:rPr lang="es-CO" dirty="0"/>
              <a:t>¿Porque se va hacer? </a:t>
            </a:r>
          </a:p>
          <a:p>
            <a:pPr marL="0" indent="0">
              <a:buNone/>
            </a:pPr>
            <a:endParaRPr lang="es-CO" dirty="0"/>
          </a:p>
          <a:p>
            <a:r>
              <a:rPr lang="es-CO" dirty="0"/>
              <a:t>¿Para que se va hacer?</a:t>
            </a:r>
          </a:p>
          <a:p>
            <a:endParaRPr lang="es-CO" dirty="0"/>
          </a:p>
        </p:txBody>
      </p:sp>
      <p:sp>
        <p:nvSpPr>
          <p:cNvPr id="8" name="Marcador de contenido 7">
            <a:extLst>
              <a:ext uri="{FF2B5EF4-FFF2-40B4-BE49-F238E27FC236}">
                <a16:creationId xmlns:a16="http://schemas.microsoft.com/office/drawing/2014/main" id="{FE9DC14E-FB23-4C0B-B8CF-8E1692CCE9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12308" y="1100931"/>
            <a:ext cx="5181600" cy="4351338"/>
          </a:xfrm>
        </p:spPr>
        <p:txBody>
          <a:bodyPr>
            <a:normAutofit/>
          </a:bodyPr>
          <a:lstStyle/>
          <a:p>
            <a:pPr algn="just"/>
            <a:r>
              <a:rPr lang="es-E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 propone desarrollar un sistema de información para la clínica con el fin de automatizar procesos como agendamiento, valoración en línea, cotización, marketing y divulgación, permitiendo así reducir tiempos, ofrecer atención personalizada y mejorar la experiencia del paciente y la eficiencia administrativa.</a:t>
            </a:r>
            <a:endParaRPr lang="es-CO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s-CO" dirty="0"/>
          </a:p>
        </p:txBody>
      </p:sp>
      <p:sp>
        <p:nvSpPr>
          <p:cNvPr id="11" name="Marcador de contenido 3">
            <a:extLst>
              <a:ext uri="{FF2B5EF4-FFF2-40B4-BE49-F238E27FC236}">
                <a16:creationId xmlns:a16="http://schemas.microsoft.com/office/drawing/2014/main" id="{437ECDFB-6EDC-408F-B633-7CE8DAFDD8D0}"/>
              </a:ext>
            </a:extLst>
          </p:cNvPr>
          <p:cNvSpPr txBox="1">
            <a:spLocks/>
          </p:cNvSpPr>
          <p:nvPr/>
        </p:nvSpPr>
        <p:spPr>
          <a:xfrm>
            <a:off x="898092" y="4244631"/>
            <a:ext cx="1541312" cy="991043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O"/>
              <a:t>¿QUE SE VA HACER?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s-CO"/>
          </a:p>
          <a:p>
            <a:r>
              <a:rPr lang="es-CO"/>
              <a:t>¿PORQUE SE VA HACER?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s-CO"/>
          </a:p>
          <a:p>
            <a:r>
              <a:rPr lang="es-CO"/>
              <a:t>¿PARA QUE SE VA HACER?</a:t>
            </a:r>
          </a:p>
          <a:p>
            <a:endParaRPr lang="es-CO" dirty="0"/>
          </a:p>
        </p:txBody>
      </p:sp>
      <p:pic>
        <p:nvPicPr>
          <p:cNvPr id="12" name="Picture 2" descr="Justificación de un Proyecto de investigación">
            <a:extLst>
              <a:ext uri="{FF2B5EF4-FFF2-40B4-BE49-F238E27FC236}">
                <a16:creationId xmlns:a16="http://schemas.microsoft.com/office/drawing/2014/main" id="{800DBA89-9B8E-4113-B38A-FA1D66538D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547" y="3276600"/>
            <a:ext cx="3874126" cy="2324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62465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35BD7748-7A7C-4B3F-A545-CA11A3733D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215" y="254001"/>
            <a:ext cx="6919977" cy="5685742"/>
          </a:xfrm>
          <a:prstGeom prst="rect">
            <a:avLst/>
          </a:prstGeom>
        </p:spPr>
      </p:pic>
      <p:pic>
        <p:nvPicPr>
          <p:cNvPr id="4" name="Imagen 3" descr="Icono&#10;&#10;El contenido generado por IA puede ser incorrecto.">
            <a:extLst>
              <a:ext uri="{FF2B5EF4-FFF2-40B4-BE49-F238E27FC236}">
                <a16:creationId xmlns:a16="http://schemas.microsoft.com/office/drawing/2014/main" id="{D2AF8A78-3E85-04F2-08B7-A080EA1EEF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1352" y="700512"/>
            <a:ext cx="3631489" cy="2033634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83EC325A-23F9-FCFC-E8CF-EEAAF57F8691}"/>
              </a:ext>
            </a:extLst>
          </p:cNvPr>
          <p:cNvSpPr txBox="1"/>
          <p:nvPr/>
        </p:nvSpPr>
        <p:spPr>
          <a:xfrm>
            <a:off x="8264764" y="3060658"/>
            <a:ext cx="3567065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b="1" dirty="0">
                <a:latin typeface="Arial" panose="020B0604020202020204" pitchFamily="34" charset="0"/>
                <a:cs typeface="Arial" panose="020B0604020202020204" pitchFamily="34" charset="0"/>
              </a:rPr>
              <a:t>Es una forma de trabajar en equipo para hacer proyectos paso a paso, dividiendo el trabajo en partes pequeñas llamadas Sprints</a:t>
            </a:r>
            <a:endParaRPr lang="es-CO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70560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7BF4D3-D876-474B-B1A9-584F42D7E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467" y="286603"/>
            <a:ext cx="10893213" cy="1450757"/>
          </a:xfrm>
        </p:spPr>
        <p:txBody>
          <a:bodyPr>
            <a:noAutofit/>
          </a:bodyPr>
          <a:lstStyle/>
          <a:p>
            <a:r>
              <a:rPr lang="es-CO" b="1" dirty="0">
                <a:latin typeface="+mn-lt"/>
              </a:rPr>
              <a:t>FASES DEL DESARROLLO DEL SOFTWARE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8BDEF4D-E531-4780-B183-2FBD9A0348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8063" y="1772401"/>
            <a:ext cx="5452737" cy="4023360"/>
          </a:xfrm>
        </p:spPr>
        <p:txBody>
          <a:bodyPr/>
          <a:lstStyle/>
          <a:p>
            <a:r>
              <a:rPr lang="es-CO" sz="2800" b="1" dirty="0">
                <a:latin typeface="Arial" panose="020B0604020202020204" pitchFamily="34" charset="0"/>
                <a:cs typeface="Arial" panose="020B0604020202020204" pitchFamily="34" charset="0"/>
              </a:rPr>
              <a:t>FASE INICIAL</a:t>
            </a:r>
          </a:p>
          <a:p>
            <a:r>
              <a:rPr lang="es-CO" sz="2800" b="1" dirty="0"/>
              <a:t>Análisis de requisitos:</a:t>
            </a:r>
            <a:endParaRPr lang="es-CO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s-CO" dirty="0"/>
              <a:t>Levantamiento de requerimientos.</a:t>
            </a:r>
          </a:p>
          <a:p>
            <a:pPr marL="0" indent="0">
              <a:buNone/>
            </a:pPr>
            <a:r>
              <a:rPr lang="es-CO" dirty="0"/>
              <a:t>Mediante: </a:t>
            </a:r>
          </a:p>
        </p:txBody>
      </p:sp>
      <p:pic>
        <p:nvPicPr>
          <p:cNvPr id="9" name="Marcador de contenido 8">
            <a:extLst>
              <a:ext uri="{FF2B5EF4-FFF2-40B4-BE49-F238E27FC236}">
                <a16:creationId xmlns:a16="http://schemas.microsoft.com/office/drawing/2014/main" id="{E34DDB87-6A5E-4134-B55B-D0BE837D8D9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12859" t="9151" r="7937" b="10033"/>
          <a:stretch/>
        </p:blipFill>
        <p:spPr>
          <a:xfrm>
            <a:off x="3903133" y="3928867"/>
            <a:ext cx="1515786" cy="1546616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4CA7F690-3F4F-406E-99FC-2173E76CC6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7964" y="3903626"/>
            <a:ext cx="1405061" cy="1531627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AAE153DC-C77C-43BB-888A-30A0B787603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8876" b="13258"/>
          <a:stretch/>
        </p:blipFill>
        <p:spPr>
          <a:xfrm>
            <a:off x="6908801" y="1845734"/>
            <a:ext cx="4364874" cy="1721384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B18A2D74-561F-44DC-A810-89289F89522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701" t="13324" r="10830"/>
          <a:stretch/>
        </p:blipFill>
        <p:spPr>
          <a:xfrm>
            <a:off x="594267" y="3840648"/>
            <a:ext cx="2273832" cy="1379227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1ABE3021-D591-48BB-B81B-4FD91B3D785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" r="23453" b="15045"/>
          <a:stretch/>
        </p:blipFill>
        <p:spPr>
          <a:xfrm>
            <a:off x="9186334" y="3934918"/>
            <a:ext cx="2087341" cy="1540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0412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23A992-453D-DBF0-7CA7-5EC9DFF41F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6AB9CE-BEA6-5EC9-079A-296BF88C42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467" y="286603"/>
            <a:ext cx="10893213" cy="1450757"/>
          </a:xfrm>
        </p:spPr>
        <p:txBody>
          <a:bodyPr>
            <a:noAutofit/>
          </a:bodyPr>
          <a:lstStyle/>
          <a:p>
            <a:r>
              <a:rPr lang="es-CO" b="1" dirty="0">
                <a:latin typeface="+mn-lt"/>
              </a:rPr>
              <a:t>FASES DEL DESARROLLO DEL SOFTWARE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8B4AD48-21D9-AB6B-9103-EAF2F96CC8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1190" y="1794680"/>
            <a:ext cx="4937760" cy="1656599"/>
          </a:xfrm>
        </p:spPr>
        <p:txBody>
          <a:bodyPr/>
          <a:lstStyle/>
          <a:p>
            <a:pPr marL="0" indent="0">
              <a:buNone/>
            </a:pPr>
            <a:r>
              <a:rPr lang="es-CO" sz="2800" b="1" dirty="0"/>
              <a:t>Diseño del sistema:</a:t>
            </a:r>
          </a:p>
          <a:p>
            <a:pPr marL="0" indent="0">
              <a:buNone/>
            </a:pPr>
            <a:r>
              <a:rPr lang="es-CO" dirty="0"/>
              <a:t>Estructura, pantallas.</a:t>
            </a:r>
          </a:p>
          <a:p>
            <a:pPr marL="0" indent="0">
              <a:buNone/>
            </a:pPr>
            <a:r>
              <a:rPr lang="es-CO" dirty="0"/>
              <a:t>Base de datos.</a:t>
            </a:r>
          </a:p>
        </p:txBody>
      </p:sp>
      <p:pic>
        <p:nvPicPr>
          <p:cNvPr id="5" name="Imagen 4" descr="Logotipo&#10;&#10;El contenido generado por IA puede ser incorrecto.">
            <a:extLst>
              <a:ext uri="{FF2B5EF4-FFF2-40B4-BE49-F238E27FC236}">
                <a16:creationId xmlns:a16="http://schemas.microsoft.com/office/drawing/2014/main" id="{3FA89635-49C0-4ACE-BE3C-5BB5B39FA0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7829" y="1994712"/>
            <a:ext cx="3361145" cy="1043876"/>
          </a:xfrm>
          <a:prstGeom prst="rect">
            <a:avLst/>
          </a:prstGeom>
        </p:spPr>
      </p:pic>
      <p:sp>
        <p:nvSpPr>
          <p:cNvPr id="18" name="Rectángulo 17">
            <a:extLst>
              <a:ext uri="{FF2B5EF4-FFF2-40B4-BE49-F238E27FC236}">
                <a16:creationId xmlns:a16="http://schemas.microsoft.com/office/drawing/2014/main" id="{57612434-D3D1-0FA9-5E54-B264B269C428}"/>
              </a:ext>
            </a:extLst>
          </p:cNvPr>
          <p:cNvSpPr/>
          <p:nvPr/>
        </p:nvSpPr>
        <p:spPr>
          <a:xfrm>
            <a:off x="5854574" y="3745332"/>
            <a:ext cx="3241140" cy="235447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19" name="Imagen 18" descr="Imagen que contiene dibujo&#10;&#10;El contenido generado por IA puede ser incorrecto.">
            <a:extLst>
              <a:ext uri="{FF2B5EF4-FFF2-40B4-BE49-F238E27FC236}">
                <a16:creationId xmlns:a16="http://schemas.microsoft.com/office/drawing/2014/main" id="{004F3F74-7299-FDEB-29B2-8A89872D40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1303" y="4018707"/>
            <a:ext cx="2427682" cy="971073"/>
          </a:xfrm>
          <a:prstGeom prst="rect">
            <a:avLst/>
          </a:prstGeom>
        </p:spPr>
      </p:pic>
      <p:sp>
        <p:nvSpPr>
          <p:cNvPr id="20" name="CuadroTexto 19">
            <a:extLst>
              <a:ext uri="{FF2B5EF4-FFF2-40B4-BE49-F238E27FC236}">
                <a16:creationId xmlns:a16="http://schemas.microsoft.com/office/drawing/2014/main" id="{6134D338-EDBB-C81C-77BB-8FDC7BA36677}"/>
              </a:ext>
            </a:extLst>
          </p:cNvPr>
          <p:cNvSpPr txBox="1"/>
          <p:nvPr/>
        </p:nvSpPr>
        <p:spPr>
          <a:xfrm>
            <a:off x="7475144" y="4935069"/>
            <a:ext cx="3946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800" dirty="0"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  <a:endParaRPr lang="es-CO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Imagen 20" descr="Logotipo&#10;&#10;El contenido generado por IA puede ser incorrecto.">
            <a:extLst>
              <a:ext uri="{FF2B5EF4-FFF2-40B4-BE49-F238E27FC236}">
                <a16:creationId xmlns:a16="http://schemas.microsoft.com/office/drawing/2014/main" id="{F3000FA7-6CBA-5471-3FCC-776F4EB428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1492" y="5312993"/>
            <a:ext cx="1996392" cy="786816"/>
          </a:xfrm>
          <a:prstGeom prst="rect">
            <a:avLst/>
          </a:prstGeom>
        </p:spPr>
      </p:pic>
      <p:pic>
        <p:nvPicPr>
          <p:cNvPr id="23" name="Imagen 22" descr="Un dibujo de un animal&#10;&#10;El contenido generado por IA puede ser incorrecto.">
            <a:extLst>
              <a:ext uri="{FF2B5EF4-FFF2-40B4-BE49-F238E27FC236}">
                <a16:creationId xmlns:a16="http://schemas.microsoft.com/office/drawing/2014/main" id="{DBFD91A2-DF0C-4E34-8ECE-0BF51BFAA0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86809" y="3745332"/>
            <a:ext cx="1728081" cy="1728081"/>
          </a:xfrm>
          <a:prstGeom prst="rect">
            <a:avLst/>
          </a:prstGeom>
        </p:spPr>
      </p:pic>
      <p:pic>
        <p:nvPicPr>
          <p:cNvPr id="25" name="Imagen 24" descr="Interfaz de usuario gráfica, Aplicación&#10;&#10;El contenido generado por IA puede ser incorrecto.">
            <a:extLst>
              <a:ext uri="{FF2B5EF4-FFF2-40B4-BE49-F238E27FC236}">
                <a16:creationId xmlns:a16="http://schemas.microsoft.com/office/drawing/2014/main" id="{8B94C0B7-6082-C871-3810-4CA19722E6FF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b="3036"/>
          <a:stretch>
            <a:fillRect/>
          </a:stretch>
        </p:blipFill>
        <p:spPr>
          <a:xfrm>
            <a:off x="249892" y="3595202"/>
            <a:ext cx="2936917" cy="1878211"/>
          </a:xfrm>
          <a:prstGeom prst="rect">
            <a:avLst/>
          </a:prstGeom>
        </p:spPr>
      </p:pic>
      <p:pic>
        <p:nvPicPr>
          <p:cNvPr id="27" name="Imagen 26" descr="Logotipo&#10;&#10;El contenido generado por IA puede ser incorrecto.">
            <a:extLst>
              <a:ext uri="{FF2B5EF4-FFF2-40B4-BE49-F238E27FC236}">
                <a16:creationId xmlns:a16="http://schemas.microsoft.com/office/drawing/2014/main" id="{3B7E5756-3002-E231-A637-678E3524326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63902" y="4123010"/>
            <a:ext cx="2550016" cy="1624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40890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925169-9089-4F44-ACE2-D724A55B3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81" y="1368192"/>
            <a:ext cx="10515600" cy="937119"/>
          </a:xfrm>
        </p:spPr>
        <p:txBody>
          <a:bodyPr>
            <a:normAutofit fontScale="90000"/>
          </a:bodyPr>
          <a:lstStyle/>
          <a:p>
            <a:r>
              <a:rPr lang="es-CO" sz="53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FASE ELABORACIÓN: Desarrollo</a:t>
            </a:r>
            <a:br>
              <a:rPr lang="es-CO" dirty="0"/>
            </a:br>
            <a:br>
              <a:rPr lang="es-CO" dirty="0"/>
            </a:br>
            <a:r>
              <a:rPr lang="es-CO" b="1" dirty="0"/>
              <a:t>Backend</a:t>
            </a:r>
          </a:p>
        </p:txBody>
      </p:sp>
      <p:pic>
        <p:nvPicPr>
          <p:cNvPr id="13" name="Marcador de contenido 12">
            <a:extLst>
              <a:ext uri="{FF2B5EF4-FFF2-40B4-BE49-F238E27FC236}">
                <a16:creationId xmlns:a16="http://schemas.microsoft.com/office/drawing/2014/main" id="{E7404EEE-DBD2-4C16-87C8-1E0E18769C8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472279" y="1828800"/>
            <a:ext cx="2521122" cy="4379994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4FD7E70B-D453-4B68-89DC-70A09688CB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3067" y="1960899"/>
            <a:ext cx="1434390" cy="1193782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6A1D4F04-88E2-44CB-8FBE-F1572D98CD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5208" y="1836752"/>
            <a:ext cx="1874235" cy="937118"/>
          </a:xfrm>
          <a:prstGeom prst="rect">
            <a:avLst/>
          </a:prstGeom>
        </p:spPr>
      </p:pic>
      <p:pic>
        <p:nvPicPr>
          <p:cNvPr id="4100" name="Picture 4" descr="ReactJS: construimos su definición. | by Gabriela Mancini | Medium">
            <a:extLst>
              <a:ext uri="{FF2B5EF4-FFF2-40B4-BE49-F238E27FC236}">
                <a16:creationId xmlns:a16="http://schemas.microsoft.com/office/drawing/2014/main" id="{9F49F6F0-5AF1-432D-8007-3CEEBBFC88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50306" y="3243430"/>
            <a:ext cx="2146284" cy="1205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MySQL en host - Amazon RDS para MySQL - AWS">
            <a:extLst>
              <a:ext uri="{FF2B5EF4-FFF2-40B4-BE49-F238E27FC236}">
                <a16:creationId xmlns:a16="http://schemas.microsoft.com/office/drawing/2014/main" id="{32BA0CC3-BD3B-4943-A85E-727F1FA354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2015" y="3429000"/>
            <a:ext cx="1617751" cy="83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n 3" descr="Logotipo, Icono, nombre de la empresa&#10;&#10;El contenido generado por IA puede ser incorrecto.">
            <a:extLst>
              <a:ext uri="{FF2B5EF4-FFF2-40B4-BE49-F238E27FC236}">
                <a16:creationId xmlns:a16="http://schemas.microsoft.com/office/drawing/2014/main" id="{03909C62-E790-22F8-2530-86D3BCD2305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96192" y="4821300"/>
            <a:ext cx="1341265" cy="1132379"/>
          </a:xfrm>
          <a:prstGeom prst="rect">
            <a:avLst/>
          </a:prstGeom>
        </p:spPr>
      </p:pic>
      <p:pic>
        <p:nvPicPr>
          <p:cNvPr id="8" name="Imagen 7" descr="Logotipo, nombre de la empresa&#10;&#10;El contenido generado por IA puede ser incorrecto.">
            <a:extLst>
              <a:ext uri="{FF2B5EF4-FFF2-40B4-BE49-F238E27FC236}">
                <a16:creationId xmlns:a16="http://schemas.microsoft.com/office/drawing/2014/main" id="{E9312E17-2587-F6BB-A382-6B52CF57764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172591" y="4821300"/>
            <a:ext cx="1132380" cy="1132380"/>
          </a:xfrm>
          <a:prstGeom prst="rect">
            <a:avLst/>
          </a:prstGeom>
        </p:spPr>
      </p:pic>
      <p:pic>
        <p:nvPicPr>
          <p:cNvPr id="10" name="Imagen 9" descr="Logotipo&#10;&#10;El contenido generado por IA puede ser incorrecto.">
            <a:extLst>
              <a:ext uri="{FF2B5EF4-FFF2-40B4-BE49-F238E27FC236}">
                <a16:creationId xmlns:a16="http://schemas.microsoft.com/office/drawing/2014/main" id="{84ABF8D2-B230-4DD1-643A-5C8D6EE6A63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74190" y="3345749"/>
            <a:ext cx="1814875" cy="1020369"/>
          </a:xfrm>
          <a:prstGeom prst="rect">
            <a:avLst/>
          </a:prstGeom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C57DC50F-878E-5E3C-FA7A-B9720DB215A6}"/>
              </a:ext>
            </a:extLst>
          </p:cNvPr>
          <p:cNvSpPr txBox="1"/>
          <p:nvPr/>
        </p:nvSpPr>
        <p:spPr>
          <a:xfrm>
            <a:off x="5535483" y="1355733"/>
            <a:ext cx="64333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1800" u="sng" dirty="0">
                <a:latin typeface="Arial" panose="020B0604020202020204" pitchFamily="34" charset="0"/>
                <a:cs typeface="Arial" panose="020B0604020202020204" pitchFamily="34" charset="0"/>
              </a:rPr>
              <a:t>https://github.com/Dstevengmz/Proyecto-Clinica-estetica-App</a:t>
            </a:r>
            <a:endParaRPr lang="es-CO" u="sng" dirty="0"/>
          </a:p>
        </p:txBody>
      </p:sp>
    </p:spTree>
    <p:extLst>
      <p:ext uri="{BB962C8B-B14F-4D97-AF65-F5344CB8AC3E}">
        <p14:creationId xmlns:p14="http://schemas.microsoft.com/office/powerpoint/2010/main" val="3003141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CF8D71-9204-44E8-B6EE-C43B932C2B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205" y="-60457"/>
            <a:ext cx="10515600" cy="1325563"/>
          </a:xfrm>
        </p:spPr>
        <p:txBody>
          <a:bodyPr>
            <a:normAutofit/>
          </a:bodyPr>
          <a:lstStyle/>
          <a:p>
            <a:r>
              <a:rPr lang="es-CO" sz="4400" b="1" dirty="0"/>
              <a:t>Frontend</a:t>
            </a:r>
            <a:r>
              <a:rPr lang="es-CO" sz="4400" dirty="0"/>
              <a:t> </a:t>
            </a:r>
          </a:p>
        </p:txBody>
      </p:sp>
      <p:pic>
        <p:nvPicPr>
          <p:cNvPr id="5124" name="Picture 4" descr="Setting Up React With Vite on VSCode: Your Easy Guide">
            <a:extLst>
              <a:ext uri="{FF2B5EF4-FFF2-40B4-BE49-F238E27FC236}">
                <a16:creationId xmlns:a16="http://schemas.microsoft.com/office/drawing/2014/main" id="{918C6DF4-8C34-4E6E-9692-6F4EA0060F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7266" y="1755808"/>
            <a:ext cx="2623763" cy="1401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coreui/coreui-pro - npm">
            <a:extLst>
              <a:ext uri="{FF2B5EF4-FFF2-40B4-BE49-F238E27FC236}">
                <a16:creationId xmlns:a16="http://schemas.microsoft.com/office/drawing/2014/main" id="{6563E963-39E8-4746-8043-A6B577D7EA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8491" y="2349164"/>
            <a:ext cx="1872719" cy="1872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Marcador de contenido 7">
            <a:extLst>
              <a:ext uri="{FF2B5EF4-FFF2-40B4-BE49-F238E27FC236}">
                <a16:creationId xmlns:a16="http://schemas.microsoft.com/office/drawing/2014/main" id="{A515D2C8-37B5-4873-B7B0-D388361452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0102" y="1856479"/>
            <a:ext cx="2290817" cy="4376491"/>
          </a:xfrm>
          <a:prstGeom prst="rect">
            <a:avLst/>
          </a:prstGeom>
        </p:spPr>
      </p:pic>
      <p:pic>
        <p:nvPicPr>
          <p:cNvPr id="4" name="Imagen 3" descr="Icono&#10;&#10;El contenido generado por IA puede ser incorrecto.">
            <a:extLst>
              <a:ext uri="{FF2B5EF4-FFF2-40B4-BE49-F238E27FC236}">
                <a16:creationId xmlns:a16="http://schemas.microsoft.com/office/drawing/2014/main" id="{A5C46423-54CB-33D3-7ED8-DC15751DD18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2583" t="15667" r="15512" b="16392"/>
          <a:stretch>
            <a:fillRect/>
          </a:stretch>
        </p:blipFill>
        <p:spPr>
          <a:xfrm>
            <a:off x="9369876" y="4943192"/>
            <a:ext cx="2623762" cy="1197378"/>
          </a:xfrm>
          <a:prstGeom prst="rect">
            <a:avLst/>
          </a:prstGeom>
        </p:spPr>
      </p:pic>
      <p:pic>
        <p:nvPicPr>
          <p:cNvPr id="3" name="Imagen 2" descr="Logotipo&#10;&#10;El contenido generado por IA puede ser incorrecto.">
            <a:extLst>
              <a:ext uri="{FF2B5EF4-FFF2-40B4-BE49-F238E27FC236}">
                <a16:creationId xmlns:a16="http://schemas.microsoft.com/office/drawing/2014/main" id="{499A1514-CADB-6B68-990E-AA5CCE79B36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81249" y="3197108"/>
            <a:ext cx="2315799" cy="1302001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8D6C0EC9-1072-1385-11F5-04FD3F38D4BD}"/>
              </a:ext>
            </a:extLst>
          </p:cNvPr>
          <p:cNvSpPr txBox="1"/>
          <p:nvPr/>
        </p:nvSpPr>
        <p:spPr>
          <a:xfrm>
            <a:off x="3351703" y="1265106"/>
            <a:ext cx="86419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u="sng" dirty="0">
                <a:latin typeface="Arial" panose="020B0604020202020204" pitchFamily="34" charset="0"/>
                <a:cs typeface="Arial" panose="020B0604020202020204" pitchFamily="34" charset="0"/>
              </a:rPr>
              <a:t>https://github.com/Dstevengmz/Proyecto-Sena-Clinica-Estetica-Frontend-Backend</a:t>
            </a:r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FF680277-576F-4847-977B-CE4C3D83941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2474534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7BE3BA-E22B-F06B-854A-BF51AB4FAB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FA1683-52E0-ABF8-0D54-B47EBF244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157" y="-195501"/>
            <a:ext cx="10515600" cy="1325563"/>
          </a:xfrm>
        </p:spPr>
        <p:txBody>
          <a:bodyPr>
            <a:normAutofit/>
          </a:bodyPr>
          <a:lstStyle/>
          <a:p>
            <a:r>
              <a:rPr lang="es-MX" sz="4400" b="1" dirty="0">
                <a:latin typeface="Calibri" panose="020F0502020204030204" pitchFamily="34" charset="0"/>
                <a:cs typeface="Calibri" panose="020F0502020204030204" pitchFamily="34" charset="0"/>
              </a:rPr>
              <a:t>Arquitectura de software (MVC+S) MOVIL</a:t>
            </a:r>
            <a:endParaRPr lang="es-CO" sz="4400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FEFB45C5-0BD9-0DE1-CBF7-534C3D3F27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139" y="1130062"/>
            <a:ext cx="1916830" cy="5137325"/>
          </a:xfrm>
          <a:prstGeom prst="rect">
            <a:avLst/>
          </a:prstGeom>
        </p:spPr>
      </p:pic>
      <p:sp>
        <p:nvSpPr>
          <p:cNvPr id="16" name="Rectangle 6">
            <a:extLst>
              <a:ext uri="{FF2B5EF4-FFF2-40B4-BE49-F238E27FC236}">
                <a16:creationId xmlns:a16="http://schemas.microsoft.com/office/drawing/2014/main" id="{BEA87B24-853F-595F-FC2C-A6FD257410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89141" y="1958947"/>
            <a:ext cx="7946817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Modelo:</a:t>
            </a:r>
            <a:r>
              <a:rPr kumimoji="0" lang="es-CO" altLang="es-C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datos.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Vista:</a:t>
            </a:r>
            <a:r>
              <a:rPr kumimoji="0" lang="es-CO" altLang="es-C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interfaz (widgets).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Controlador:</a:t>
            </a:r>
            <a:r>
              <a:rPr kumimoji="0" lang="es-CO" altLang="es-C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conecta modelo y vista.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Service:</a:t>
            </a:r>
            <a:r>
              <a:rPr kumimoji="0" lang="es-CO" altLang="es-C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maneja datos externos (API, base de datos).</a:t>
            </a:r>
          </a:p>
        </p:txBody>
      </p:sp>
      <p:pic>
        <p:nvPicPr>
          <p:cNvPr id="21" name="Imagen 20" descr="Forma&#10;&#10;El contenido generado por IA puede ser incorrecto.">
            <a:extLst>
              <a:ext uri="{FF2B5EF4-FFF2-40B4-BE49-F238E27FC236}">
                <a16:creationId xmlns:a16="http://schemas.microsoft.com/office/drawing/2014/main" id="{149CBC9B-B1C7-3E67-96DB-0DDFD40CD8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16" y="3698724"/>
            <a:ext cx="5181069" cy="1942901"/>
          </a:xfrm>
          <a:prstGeom prst="rect">
            <a:avLst/>
          </a:prstGeom>
        </p:spPr>
      </p:pic>
      <p:sp>
        <p:nvSpPr>
          <p:cNvPr id="23" name="CuadroTexto 22">
            <a:extLst>
              <a:ext uri="{FF2B5EF4-FFF2-40B4-BE49-F238E27FC236}">
                <a16:creationId xmlns:a16="http://schemas.microsoft.com/office/drawing/2014/main" id="{95B793C8-B5DA-7579-E622-878B10A12BC6}"/>
              </a:ext>
            </a:extLst>
          </p:cNvPr>
          <p:cNvSpPr txBox="1"/>
          <p:nvPr/>
        </p:nvSpPr>
        <p:spPr>
          <a:xfrm>
            <a:off x="5359651" y="1300178"/>
            <a:ext cx="64943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u="sng" dirty="0">
                <a:latin typeface="Arial" panose="020B0604020202020204" pitchFamily="34" charset="0"/>
                <a:cs typeface="Arial" panose="020B0604020202020204" pitchFamily="34" charset="0"/>
              </a:rPr>
              <a:t>https://github.com/Dstevengmz/Clinica_Estetica_App_flutter</a:t>
            </a:r>
          </a:p>
        </p:txBody>
      </p:sp>
    </p:spTree>
    <p:extLst>
      <p:ext uri="{BB962C8B-B14F-4D97-AF65-F5344CB8AC3E}">
        <p14:creationId xmlns:p14="http://schemas.microsoft.com/office/powerpoint/2010/main" val="2521403322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ción">
  <a:themeElements>
    <a:clrScheme name="Retrospección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Retrospecció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ción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BACCA4C156AE643AD66225DD924A222" ma:contentTypeVersion="18" ma:contentTypeDescription="Create a new document." ma:contentTypeScope="" ma:versionID="8fe5ffcd629a1d44a7a5547f93be5deb">
  <xsd:schema xmlns:xsd="http://www.w3.org/2001/XMLSchema" xmlns:xs="http://www.w3.org/2001/XMLSchema" xmlns:p="http://schemas.microsoft.com/office/2006/metadata/properties" xmlns:ns3="02beb6ae-3972-4489-9c1c-692ede3eafed" xmlns:ns4="c34f6fe1-c37c-41f2-bb60-fcc98fa4a34f" targetNamespace="http://schemas.microsoft.com/office/2006/metadata/properties" ma:root="true" ma:fieldsID="69e0498a0d71bbe061fb0da83079f375" ns3:_="" ns4:_="">
    <xsd:import namespace="02beb6ae-3972-4489-9c1c-692ede3eafed"/>
    <xsd:import namespace="c34f6fe1-c37c-41f2-bb60-fcc98fa4a34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Location" minOccurs="0"/>
                <xsd:element ref="ns3:MediaServiceAutoKeyPoints" minOccurs="0"/>
                <xsd:element ref="ns3:MediaServiceKeyPoints" minOccurs="0"/>
                <xsd:element ref="ns3:MediaLengthInSeconds" minOccurs="0"/>
                <xsd:element ref="ns3:_activity" minOccurs="0"/>
                <xsd:element ref="ns3:MediaServiceObjectDetectorVersions" minOccurs="0"/>
                <xsd:element ref="ns3:MediaServiceSystemTag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2beb6ae-3972-4489-9c1c-692ede3eafe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1" nillable="true" ma:displayName="Length (seconds)" ma:internalName="MediaLengthInSeconds" ma:readOnly="true">
      <xsd:simpleType>
        <xsd:restriction base="dms:Unknown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  <xsd:element name="MediaServiceObjectDetectorVersions" ma:index="23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24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34f6fe1-c37c-41f2-bb60-fcc98fa4a34f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7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02beb6ae-3972-4489-9c1c-692ede3eafed" xsi:nil="true"/>
  </documentManagement>
</p:properties>
</file>

<file path=customXml/itemProps1.xml><?xml version="1.0" encoding="utf-8"?>
<ds:datastoreItem xmlns:ds="http://schemas.openxmlformats.org/officeDocument/2006/customXml" ds:itemID="{30CE7B24-27B0-4AFB-BC3C-8AA3CF09207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2beb6ae-3972-4489-9c1c-692ede3eafed"/>
    <ds:schemaRef ds:uri="c34f6fe1-c37c-41f2-bb60-fcc98fa4a34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03C6BE5-0288-4A10-B0EF-E89431C94C6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24BAB16-0931-4FEC-ACDE-DA46055C8F2A}">
  <ds:schemaRefs>
    <ds:schemaRef ds:uri="02beb6ae-3972-4489-9c1c-692ede3eafed"/>
    <ds:schemaRef ds:uri="http://www.w3.org/XML/1998/namespace"/>
    <ds:schemaRef ds:uri="http://schemas.microsoft.com/office/2006/documentManagement/types"/>
    <ds:schemaRef ds:uri="http://purl.org/dc/elements/1.1/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c34f6fe1-c37c-41f2-bb60-fcc98fa4a34f"/>
    <ds:schemaRef ds:uri="http://schemas.microsoft.com/office/2006/metadata/propertie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1129</TotalTime>
  <Words>397</Words>
  <Application>Microsoft Office PowerPoint</Application>
  <PresentationFormat>Panorámica</PresentationFormat>
  <Paragraphs>45</Paragraphs>
  <Slides>12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WORK SANS BOLD ROMAN</vt:lpstr>
      <vt:lpstr>WORK SANS BOLD ROMAN</vt:lpstr>
      <vt:lpstr>Retrospección</vt:lpstr>
      <vt:lpstr>Presentación de PowerPoint</vt:lpstr>
      <vt:lpstr>PLANTEAMIENTO DEL PROBLEMA</vt:lpstr>
      <vt:lpstr>Presentación de PowerPoint</vt:lpstr>
      <vt:lpstr>Presentación de PowerPoint</vt:lpstr>
      <vt:lpstr>FASES DEL DESARROLLO DEL SOFTWARE</vt:lpstr>
      <vt:lpstr>FASES DEL DESARROLLO DEL SOFTWARE</vt:lpstr>
      <vt:lpstr>FASE ELABORACIÓN: Desarrollo  Backend</vt:lpstr>
      <vt:lpstr>Frontend </vt:lpstr>
      <vt:lpstr>Arquitectura de software (MVC+S) MOVIL</vt:lpstr>
      <vt:lpstr>Implementación (despliegue):</vt:lpstr>
      <vt:lpstr>Link En la Nube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PABLO</dc:creator>
  <cp:lastModifiedBy>dali constanza quira camayo</cp:lastModifiedBy>
  <cp:revision>60</cp:revision>
  <dcterms:modified xsi:type="dcterms:W3CDTF">2025-10-20T22:57:38Z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c111285-cafa-4fc9-8a9a-bd902089b24f_Enabled">
    <vt:lpwstr>true</vt:lpwstr>
  </property>
  <property fmtid="{D5CDD505-2E9C-101B-9397-08002B2CF9AE}" pid="3" name="MSIP_Label_fc111285-cafa-4fc9-8a9a-bd902089b24f_SetDate">
    <vt:lpwstr>2025-06-11T14:57:48Z</vt:lpwstr>
  </property>
  <property fmtid="{D5CDD505-2E9C-101B-9397-08002B2CF9AE}" pid="4" name="MSIP_Label_fc111285-cafa-4fc9-8a9a-bd902089b24f_Method">
    <vt:lpwstr>Privileged</vt:lpwstr>
  </property>
  <property fmtid="{D5CDD505-2E9C-101B-9397-08002B2CF9AE}" pid="5" name="MSIP_Label_fc111285-cafa-4fc9-8a9a-bd902089b24f_Name">
    <vt:lpwstr>Public</vt:lpwstr>
  </property>
  <property fmtid="{D5CDD505-2E9C-101B-9397-08002B2CF9AE}" pid="6" name="MSIP_Label_fc111285-cafa-4fc9-8a9a-bd902089b24f_SiteId">
    <vt:lpwstr>cbc2c381-2f2e-4d93-91d1-506c9316ace7</vt:lpwstr>
  </property>
  <property fmtid="{D5CDD505-2E9C-101B-9397-08002B2CF9AE}" pid="7" name="MSIP_Label_fc111285-cafa-4fc9-8a9a-bd902089b24f_ActionId">
    <vt:lpwstr>ecef59d7-1ea5-4613-ba29-533d61f8f64d</vt:lpwstr>
  </property>
  <property fmtid="{D5CDD505-2E9C-101B-9397-08002B2CF9AE}" pid="8" name="MSIP_Label_fc111285-cafa-4fc9-8a9a-bd902089b24f_ContentBits">
    <vt:lpwstr>0</vt:lpwstr>
  </property>
  <property fmtid="{D5CDD505-2E9C-101B-9397-08002B2CF9AE}" pid="9" name="MSIP_Label_fc111285-cafa-4fc9-8a9a-bd902089b24f_Tag">
    <vt:lpwstr>10, 0, 1, 1</vt:lpwstr>
  </property>
  <property fmtid="{D5CDD505-2E9C-101B-9397-08002B2CF9AE}" pid="10" name="ContentTypeId">
    <vt:lpwstr>0x0101002BACCA4C156AE643AD66225DD924A222</vt:lpwstr>
  </property>
</Properties>
</file>

<file path=docProps/thumbnail.jpeg>
</file>